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8" r:id="rId4"/>
    <p:sldId id="262" r:id="rId5"/>
    <p:sldId id="263" r:id="rId6"/>
    <p:sldId id="264" r:id="rId7"/>
    <p:sldId id="265" r:id="rId8"/>
    <p:sldId id="267" r:id="rId9"/>
    <p:sldId id="266"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AEC24C-6652-43AA-84D8-E622A2468DF5}"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93173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EC24C-6652-43AA-84D8-E622A2468DF5}"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35318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EC24C-6652-43AA-84D8-E622A2468DF5}"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102201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AEC24C-6652-43AA-84D8-E622A2468DF5}"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135295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AEC24C-6652-43AA-84D8-E622A2468DF5}"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104820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AEC24C-6652-43AA-84D8-E622A2468DF5}"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393901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AEC24C-6652-43AA-84D8-E622A2468DF5}" type="datetimeFigureOut">
              <a:rPr lang="en-US" smtClean="0"/>
              <a:t>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262905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AEC24C-6652-43AA-84D8-E622A2468DF5}" type="datetimeFigureOut">
              <a:rPr lang="en-US" smtClean="0"/>
              <a:t>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21136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EC24C-6652-43AA-84D8-E622A2468DF5}" type="datetimeFigureOut">
              <a:rPr lang="en-US" smtClean="0"/>
              <a:t>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29032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AEC24C-6652-43AA-84D8-E622A2468DF5}"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355435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AEC24C-6652-43AA-84D8-E622A2468DF5}"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93617-6097-42DB-9D3C-5A3F3C806CE8}" type="slidenum">
              <a:rPr lang="en-US" smtClean="0"/>
              <a:t>‹#›</a:t>
            </a:fld>
            <a:endParaRPr lang="en-US"/>
          </a:p>
        </p:txBody>
      </p:sp>
    </p:spTree>
    <p:extLst>
      <p:ext uri="{BB962C8B-B14F-4D97-AF65-F5344CB8AC3E}">
        <p14:creationId xmlns:p14="http://schemas.microsoft.com/office/powerpoint/2010/main" val="206930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AEC24C-6652-43AA-84D8-E622A2468DF5}" type="datetimeFigureOut">
              <a:rPr lang="en-US" smtClean="0"/>
              <a:t>1/7/2015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93617-6097-42DB-9D3C-5A3F3C806CE8}" type="slidenum">
              <a:rPr lang="en-US" smtClean="0"/>
              <a:t>‹#›</a:t>
            </a:fld>
            <a:endParaRPr lang="en-US"/>
          </a:p>
        </p:txBody>
      </p:sp>
    </p:spTree>
    <p:extLst>
      <p:ext uri="{BB962C8B-B14F-4D97-AF65-F5344CB8AC3E}">
        <p14:creationId xmlns:p14="http://schemas.microsoft.com/office/powerpoint/2010/main" val="3454581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Owner\Desktop\full_adder.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7" y="66674"/>
            <a:ext cx="6511430" cy="33832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Owner\Desktop\full_adder_net.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810000"/>
            <a:ext cx="417195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229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Owner\Desktop\add_sub.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43859"/>
            <a:ext cx="7467600" cy="6737941"/>
          </a:xfrm>
          <a:prstGeom prst="rect">
            <a:avLst/>
          </a:prstGeom>
          <a:noFill/>
          <a:extLst>
            <a:ext uri="{909E8E84-426E-40DD-AFC4-6F175D3DCCD1}">
              <a14:hiddenFill xmlns:a14="http://schemas.microsoft.com/office/drawing/2010/main">
                <a:solidFill>
                  <a:srgbClr val="FFFFFF"/>
                </a:solidFill>
              </a14:hiddenFill>
            </a:ext>
          </a:extLst>
        </p:spPr>
      </p:pic>
      <p:sp>
        <p:nvSpPr>
          <p:cNvPr id="5" name="Right Brace 4"/>
          <p:cNvSpPr/>
          <p:nvPr/>
        </p:nvSpPr>
        <p:spPr>
          <a:xfrm>
            <a:off x="5334000" y="1905000"/>
            <a:ext cx="228600" cy="3048000"/>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4495800" y="5562600"/>
            <a:ext cx="37338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a:solidFill>
                  <a:srgbClr val="FF0000"/>
                </a:solidFill>
                <a:latin typeface="Arial" panose="020B0604020202020204" pitchFamily="34" charset="0"/>
                <a:cs typeface="Arial" panose="020B0604020202020204" pitchFamily="34" charset="0"/>
              </a:rPr>
              <a:t>f</a:t>
            </a:r>
            <a:r>
              <a:rPr lang="en-US" sz="1400" smtClean="0">
                <a:solidFill>
                  <a:srgbClr val="FF0000"/>
                </a:solidFill>
                <a:latin typeface="Arial" panose="020B0604020202020204" pitchFamily="34" charset="0"/>
                <a:cs typeface="Arial" panose="020B0604020202020204" pitchFamily="34" charset="0"/>
              </a:rPr>
              <a:t>unction calls simply logic replacement.</a:t>
            </a:r>
          </a:p>
          <a:p>
            <a:endParaRPr lang="en-US" sz="1400">
              <a:solidFill>
                <a:srgbClr val="FF0000"/>
              </a:solidFill>
              <a:latin typeface="Arial" panose="020B0604020202020204" pitchFamily="34" charset="0"/>
              <a:cs typeface="Arial" panose="020B0604020202020204" pitchFamily="34" charset="0"/>
            </a:endParaRPr>
          </a:p>
          <a:p>
            <a:r>
              <a:rPr lang="en-US" sz="1400" b="1" smtClean="0">
                <a:solidFill>
                  <a:srgbClr val="FF0000"/>
                </a:solidFill>
                <a:latin typeface="Arial" panose="020B0604020202020204" pitchFamily="34" charset="0"/>
                <a:cs typeface="Arial" panose="020B0604020202020204" pitchFamily="34" charset="0"/>
              </a:rPr>
              <a:t>if-then-else</a:t>
            </a:r>
            <a:r>
              <a:rPr lang="en-US" sz="1400" smtClean="0">
                <a:solidFill>
                  <a:srgbClr val="FF0000"/>
                </a:solidFill>
                <a:latin typeface="Arial" panose="020B0604020202020204" pitchFamily="34" charset="0"/>
                <a:cs typeface="Arial" panose="020B0604020202020204" pitchFamily="34" charset="0"/>
              </a:rPr>
              <a:t> statements replaced by MUX (same with </a:t>
            </a:r>
            <a:r>
              <a:rPr lang="en-US" sz="1400" b="1" smtClean="0">
                <a:solidFill>
                  <a:srgbClr val="FF0000"/>
                </a:solidFill>
                <a:latin typeface="Arial" panose="020B0604020202020204" pitchFamily="34" charset="0"/>
                <a:cs typeface="Arial" panose="020B0604020202020204" pitchFamily="34" charset="0"/>
              </a:rPr>
              <a:t>case</a:t>
            </a:r>
            <a:r>
              <a:rPr lang="en-US" sz="1400" smtClean="0">
                <a:solidFill>
                  <a:srgbClr val="FF0000"/>
                </a:solidFill>
                <a:latin typeface="Arial" panose="020B0604020202020204" pitchFamily="34" charset="0"/>
                <a:cs typeface="Arial" panose="020B0604020202020204" pitchFamily="34" charset="0"/>
              </a:rPr>
              <a:t> statements, later described)</a:t>
            </a:r>
            <a:endParaRPr lang="en-US" sz="1400">
              <a:solidFill>
                <a:srgbClr val="FF0000"/>
              </a:solidFill>
              <a:latin typeface="Arial" panose="020B0604020202020204" pitchFamily="34" charset="0"/>
              <a:cs typeface="Arial" panose="020B0604020202020204" pitchFamily="34" charset="0"/>
            </a:endParaRPr>
          </a:p>
        </p:txBody>
      </p:sp>
      <p:sp>
        <p:nvSpPr>
          <p:cNvPr id="7" name="Rectangle 6"/>
          <p:cNvSpPr/>
          <p:nvPr/>
        </p:nvSpPr>
        <p:spPr>
          <a:xfrm>
            <a:off x="5562600" y="3276600"/>
            <a:ext cx="6858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a:solidFill>
                  <a:srgbClr val="FF0000"/>
                </a:solidFill>
                <a:latin typeface="Arial" panose="020B0604020202020204" pitchFamily="34" charset="0"/>
                <a:cs typeface="Arial" panose="020B0604020202020204" pitchFamily="34" charset="0"/>
              </a:rPr>
              <a:t>f</a:t>
            </a:r>
            <a:r>
              <a:rPr lang="en-US" sz="1400" smtClean="0">
                <a:solidFill>
                  <a:srgbClr val="FF0000"/>
                </a:solidFill>
                <a:latin typeface="Arial" panose="020B0604020202020204" pitchFamily="34" charset="0"/>
                <a:cs typeface="Arial" panose="020B0604020202020204" pitchFamily="34" charset="0"/>
              </a:rPr>
              <a:t>unctions describe a block of logic</a:t>
            </a:r>
            <a:endParaRPr lang="en-US" sz="1400">
              <a:solidFill>
                <a:srgbClr val="FF0000"/>
              </a:solidFill>
              <a:latin typeface="Arial" panose="020B0604020202020204" pitchFamily="34" charset="0"/>
              <a:cs typeface="Arial" panose="020B0604020202020204" pitchFamily="34" charset="0"/>
            </a:endParaRPr>
          </a:p>
        </p:txBody>
      </p:sp>
      <p:sp>
        <p:nvSpPr>
          <p:cNvPr id="8" name="Right Brace 7"/>
          <p:cNvSpPr/>
          <p:nvPr/>
        </p:nvSpPr>
        <p:spPr>
          <a:xfrm>
            <a:off x="4191000" y="5562600"/>
            <a:ext cx="152400" cy="990600"/>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12447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Owner\Desktop\add_sub_ne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9134475" cy="522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161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wner\Desktop\h4ba_ne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40969"/>
            <a:ext cx="9144000" cy="171703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Owner\Desktop\h4ba2.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0" y="76199"/>
            <a:ext cx="2952750" cy="42672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Owner\Desktop\h4ba.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4" y="29817"/>
            <a:ext cx="6372226" cy="497205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H="1">
            <a:off x="4876800" y="4876800"/>
            <a:ext cx="198120" cy="838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74920" y="4876800"/>
            <a:ext cx="1828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257800" y="4648200"/>
            <a:ext cx="2667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a:solidFill>
                  <a:srgbClr val="FF0000"/>
                </a:solidFill>
                <a:latin typeface="Arial" panose="020B0604020202020204" pitchFamily="34" charset="0"/>
                <a:cs typeface="Arial" panose="020B0604020202020204" pitchFamily="34" charset="0"/>
              </a:rPr>
              <a:t>e</a:t>
            </a:r>
            <a:r>
              <a:rPr lang="en-US" sz="1400" smtClean="0">
                <a:solidFill>
                  <a:srgbClr val="FF0000"/>
                </a:solidFill>
                <a:latin typeface="Arial" panose="020B0604020202020204" pitchFamily="34" charset="0"/>
                <a:cs typeface="Arial" panose="020B0604020202020204" pitchFamily="34" charset="0"/>
              </a:rPr>
              <a:t>ach of these is an instantiation of “full_adder”</a:t>
            </a:r>
          </a:p>
        </p:txBody>
      </p:sp>
    </p:spTree>
    <p:extLst>
      <p:ext uri="{BB962C8B-B14F-4D97-AF65-F5344CB8AC3E}">
        <p14:creationId xmlns:p14="http://schemas.microsoft.com/office/powerpoint/2010/main" val="203867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Owner\Desktop\a4ba_ne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714875"/>
            <a:ext cx="3114675" cy="8477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Owner\Desktop\a4ba.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399"/>
            <a:ext cx="5534109" cy="219456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H="1">
            <a:off x="3581400" y="4029075"/>
            <a:ext cx="198120" cy="838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79520" y="4029075"/>
            <a:ext cx="1828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962400" y="3800475"/>
            <a:ext cx="2667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a:solidFill>
                  <a:srgbClr val="FF0000"/>
                </a:solidFill>
                <a:latin typeface="Arial" panose="020B0604020202020204" pitchFamily="34" charset="0"/>
                <a:cs typeface="Arial" panose="020B0604020202020204" pitchFamily="34" charset="0"/>
              </a:rPr>
              <a:t>t</a:t>
            </a:r>
            <a:r>
              <a:rPr lang="en-US" sz="1400" smtClean="0">
                <a:solidFill>
                  <a:srgbClr val="FF0000"/>
                </a:solidFill>
                <a:latin typeface="Arial" panose="020B0604020202020204" pitchFamily="34" charset="0"/>
                <a:cs typeface="Arial" panose="020B0604020202020204" pitchFamily="34" charset="0"/>
              </a:rPr>
              <a:t>his expands into logic for a ripple carry adder</a:t>
            </a:r>
          </a:p>
        </p:txBody>
      </p:sp>
      <p:cxnSp>
        <p:nvCxnSpPr>
          <p:cNvPr id="11" name="Straight Arrow Connector 10"/>
          <p:cNvCxnSpPr/>
          <p:nvPr/>
        </p:nvCxnSpPr>
        <p:spPr>
          <a:xfrm>
            <a:off x="1905000" y="1447800"/>
            <a:ext cx="0" cy="152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905000" y="1447800"/>
            <a:ext cx="82296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743200" y="1219200"/>
            <a:ext cx="3886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smtClean="0">
                <a:solidFill>
                  <a:srgbClr val="FF0000"/>
                </a:solidFill>
                <a:latin typeface="Arial" panose="020B0604020202020204" pitchFamily="34" charset="0"/>
                <a:cs typeface="Arial" panose="020B0604020202020204" pitchFamily="34" charset="0"/>
              </a:rPr>
              <a:t>Verilog compilers will replace arithmetic operators with default logic implementations (e.g. ripple carry adder)</a:t>
            </a:r>
          </a:p>
        </p:txBody>
      </p:sp>
    </p:spTree>
    <p:extLst>
      <p:ext uri="{BB962C8B-B14F-4D97-AF65-F5344CB8AC3E}">
        <p14:creationId xmlns:p14="http://schemas.microsoft.com/office/powerpoint/2010/main" val="1054368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Owner\Desktop\add4.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6" y="76200"/>
            <a:ext cx="5645135" cy="246888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V="1">
            <a:off x="2286000" y="2514600"/>
            <a:ext cx="0" cy="3143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86000" y="2819400"/>
            <a:ext cx="1828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590800" y="2667000"/>
            <a:ext cx="42672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smtClean="0">
                <a:solidFill>
                  <a:srgbClr val="FF0000"/>
                </a:solidFill>
                <a:latin typeface="Arial" panose="020B0604020202020204" pitchFamily="34" charset="0"/>
                <a:cs typeface="Arial" panose="020B0604020202020204" pitchFamily="34" charset="0"/>
              </a:rPr>
              <a:t>{ …, …, …} used for “concatenation” of signals.</a:t>
            </a:r>
          </a:p>
          <a:p>
            <a:r>
              <a:rPr lang="en-US" sz="1400" smtClean="0">
                <a:solidFill>
                  <a:srgbClr val="FF0000"/>
                </a:solidFill>
                <a:latin typeface="Arial" panose="020B0604020202020204" pitchFamily="34" charset="0"/>
                <a:cs typeface="Arial" panose="020B0604020202020204" pitchFamily="34" charset="0"/>
              </a:rPr>
              <a:t>If #bits on left and right sides are different, then truncation or “0” extension is performed accordingly.</a:t>
            </a:r>
          </a:p>
        </p:txBody>
      </p:sp>
    </p:spTree>
    <p:extLst>
      <p:ext uri="{BB962C8B-B14F-4D97-AF65-F5344CB8AC3E}">
        <p14:creationId xmlns:p14="http://schemas.microsoft.com/office/powerpoint/2010/main" val="546473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Owner\Desktop\Clipboard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305" y="148589"/>
            <a:ext cx="8077201" cy="6381751"/>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3657600" y="1981200"/>
            <a:ext cx="3505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mtClean="0">
                <a:solidFill>
                  <a:srgbClr val="FF0000"/>
                </a:solidFill>
                <a:latin typeface="Arial" panose="020B0604020202020204" pitchFamily="34" charset="0"/>
                <a:cs typeface="Arial" panose="020B0604020202020204" pitchFamily="34" charset="0"/>
              </a:rPr>
              <a:t>use of bitwise Boolean operators</a:t>
            </a:r>
            <a:endParaRPr lang="en-US">
              <a:solidFill>
                <a:srgbClr val="FF0000"/>
              </a:solidFill>
              <a:latin typeface="Arial" panose="020B0604020202020204" pitchFamily="34" charset="0"/>
              <a:cs typeface="Arial" panose="020B0604020202020204" pitchFamily="34" charset="0"/>
            </a:endParaRPr>
          </a:p>
        </p:txBody>
      </p:sp>
      <p:cxnSp>
        <p:nvCxnSpPr>
          <p:cNvPr id="16" name="Straight Arrow Connector 15"/>
          <p:cNvCxnSpPr/>
          <p:nvPr/>
        </p:nvCxnSpPr>
        <p:spPr>
          <a:xfrm flipH="1">
            <a:off x="3352800" y="2133600"/>
            <a:ext cx="3048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362200" y="2514600"/>
            <a:ext cx="3505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solidFill>
                  <a:srgbClr val="FF0000"/>
                </a:solidFill>
                <a:latin typeface="Arial" panose="020B0604020202020204" pitchFamily="34" charset="0"/>
                <a:cs typeface="Arial" panose="020B0604020202020204" pitchFamily="34" charset="0"/>
              </a:rPr>
              <a:t>e</a:t>
            </a:r>
            <a:r>
              <a:rPr lang="en-US" smtClean="0">
                <a:solidFill>
                  <a:srgbClr val="FF0000"/>
                </a:solidFill>
                <a:latin typeface="Arial" panose="020B0604020202020204" pitchFamily="34" charset="0"/>
                <a:cs typeface="Arial" panose="020B0604020202020204" pitchFamily="34" charset="0"/>
              </a:rPr>
              <a:t>xample reduction operator</a:t>
            </a:r>
            <a:endParaRPr lang="en-US">
              <a:solidFill>
                <a:srgbClr val="FF0000"/>
              </a:solidFill>
              <a:latin typeface="Arial" panose="020B0604020202020204" pitchFamily="34" charset="0"/>
              <a:cs typeface="Arial" panose="020B0604020202020204" pitchFamily="34" charset="0"/>
            </a:endParaRPr>
          </a:p>
        </p:txBody>
      </p:sp>
      <p:cxnSp>
        <p:nvCxnSpPr>
          <p:cNvPr id="21" name="Straight Arrow Connector 20"/>
          <p:cNvCxnSpPr/>
          <p:nvPr/>
        </p:nvCxnSpPr>
        <p:spPr>
          <a:xfrm flipH="1">
            <a:off x="2057400" y="2667000"/>
            <a:ext cx="3048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495800" y="3048000"/>
            <a:ext cx="2362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mtClean="0">
                <a:solidFill>
                  <a:srgbClr val="FF0000"/>
                </a:solidFill>
                <a:latin typeface="Arial" panose="020B0604020202020204" pitchFamily="34" charset="0"/>
                <a:cs typeface="Arial" panose="020B0604020202020204" pitchFamily="34" charset="0"/>
              </a:rPr>
              <a:t>conditional operator</a:t>
            </a:r>
            <a:endParaRPr lang="en-US">
              <a:solidFill>
                <a:srgbClr val="FF0000"/>
              </a:solidFill>
              <a:latin typeface="Arial" panose="020B0604020202020204" pitchFamily="34" charset="0"/>
              <a:cs typeface="Arial" panose="020B0604020202020204" pitchFamily="34" charset="0"/>
            </a:endParaRPr>
          </a:p>
        </p:txBody>
      </p:sp>
      <p:cxnSp>
        <p:nvCxnSpPr>
          <p:cNvPr id="23" name="Straight Arrow Connector 22"/>
          <p:cNvCxnSpPr/>
          <p:nvPr/>
        </p:nvCxnSpPr>
        <p:spPr>
          <a:xfrm flipH="1">
            <a:off x="4191000" y="3200400"/>
            <a:ext cx="3048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048000" y="35052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mtClean="0">
                <a:solidFill>
                  <a:srgbClr val="FF0000"/>
                </a:solidFill>
                <a:latin typeface="Arial" panose="020B0604020202020204" pitchFamily="34" charset="0"/>
                <a:cs typeface="Arial" panose="020B0604020202020204" pitchFamily="34" charset="0"/>
              </a:rPr>
              <a:t>example constants</a:t>
            </a:r>
            <a:endParaRPr lang="en-US">
              <a:solidFill>
                <a:srgbClr val="FF0000"/>
              </a:solidFill>
              <a:latin typeface="Arial" panose="020B0604020202020204" pitchFamily="34" charset="0"/>
              <a:cs typeface="Arial" panose="020B0604020202020204" pitchFamily="34" charset="0"/>
            </a:endParaRPr>
          </a:p>
        </p:txBody>
      </p:sp>
      <p:cxnSp>
        <p:nvCxnSpPr>
          <p:cNvPr id="25" name="Straight Arrow Connector 24"/>
          <p:cNvCxnSpPr/>
          <p:nvPr/>
        </p:nvCxnSpPr>
        <p:spPr>
          <a:xfrm flipH="1">
            <a:off x="2514600" y="37338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2895600" y="3429000"/>
            <a:ext cx="228600" cy="152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4724400" y="3810000"/>
            <a:ext cx="4419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solidFill>
                  <a:srgbClr val="FF0000"/>
                </a:solidFill>
                <a:latin typeface="Arial" panose="020B0604020202020204" pitchFamily="34" charset="0"/>
                <a:cs typeface="Arial" panose="020B0604020202020204" pitchFamily="34" charset="0"/>
              </a:rPr>
              <a:t>r</a:t>
            </a:r>
            <a:r>
              <a:rPr lang="en-US" smtClean="0">
                <a:solidFill>
                  <a:srgbClr val="FF0000"/>
                </a:solidFill>
                <a:latin typeface="Arial" panose="020B0604020202020204" pitchFamily="34" charset="0"/>
                <a:cs typeface="Arial" panose="020B0604020202020204" pitchFamily="34" charset="0"/>
              </a:rPr>
              <a:t>eplication, same as {a, a, a, a}</a:t>
            </a:r>
            <a:endParaRPr lang="en-US">
              <a:solidFill>
                <a:srgbClr val="FF0000"/>
              </a:solidFill>
              <a:latin typeface="Arial" panose="020B0604020202020204" pitchFamily="34" charset="0"/>
              <a:cs typeface="Arial" panose="020B0604020202020204" pitchFamily="34" charset="0"/>
            </a:endParaRPr>
          </a:p>
        </p:txBody>
      </p:sp>
      <p:cxnSp>
        <p:nvCxnSpPr>
          <p:cNvPr id="28" name="Straight Arrow Connector 27"/>
          <p:cNvCxnSpPr/>
          <p:nvPr/>
        </p:nvCxnSpPr>
        <p:spPr>
          <a:xfrm flipH="1">
            <a:off x="2133600" y="3962400"/>
            <a:ext cx="152400" cy="152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2286000" y="3962400"/>
            <a:ext cx="2438400" cy="0"/>
          </a:xfrm>
          <a:prstGeom prst="straightConnector1">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953000" y="4343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mtClean="0">
                <a:solidFill>
                  <a:srgbClr val="FF0000"/>
                </a:solidFill>
                <a:latin typeface="Arial" panose="020B0604020202020204" pitchFamily="34" charset="0"/>
                <a:cs typeface="Arial" panose="020B0604020202020204" pitchFamily="34" charset="0"/>
              </a:rPr>
              <a:t>example concatenation</a:t>
            </a:r>
            <a:endParaRPr lang="en-US">
              <a:solidFill>
                <a:srgbClr val="FF0000"/>
              </a:solidFill>
              <a:latin typeface="Arial" panose="020B0604020202020204" pitchFamily="34" charset="0"/>
              <a:cs typeface="Arial" panose="020B0604020202020204" pitchFamily="34" charset="0"/>
            </a:endParaRPr>
          </a:p>
        </p:txBody>
      </p:sp>
      <p:cxnSp>
        <p:nvCxnSpPr>
          <p:cNvPr id="38" name="Straight Arrow Connector 37"/>
          <p:cNvCxnSpPr/>
          <p:nvPr/>
        </p:nvCxnSpPr>
        <p:spPr>
          <a:xfrm flipH="1" flipV="1">
            <a:off x="4724400" y="4343400"/>
            <a:ext cx="228600" cy="152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1676400" y="4572000"/>
            <a:ext cx="152400" cy="152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1828800" y="4572000"/>
            <a:ext cx="3124200" cy="0"/>
          </a:xfrm>
          <a:prstGeom prst="straightConnector1">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2895600" y="5181600"/>
            <a:ext cx="2362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solidFill>
                  <a:srgbClr val="FF0000"/>
                </a:solidFill>
                <a:latin typeface="Arial" panose="020B0604020202020204" pitchFamily="34" charset="0"/>
                <a:cs typeface="Arial" panose="020B0604020202020204" pitchFamily="34" charset="0"/>
              </a:rPr>
              <a:t>b</a:t>
            </a:r>
            <a:r>
              <a:rPr lang="en-US" smtClean="0">
                <a:solidFill>
                  <a:srgbClr val="FF0000"/>
                </a:solidFill>
                <a:latin typeface="Arial" panose="020B0604020202020204" pitchFamily="34" charset="0"/>
                <a:cs typeface="Arial" panose="020B0604020202020204" pitchFamily="34" charset="0"/>
              </a:rPr>
              <a:t>it shift operator</a:t>
            </a:r>
            <a:endParaRPr lang="en-US">
              <a:solidFill>
                <a:srgbClr val="FF0000"/>
              </a:solidFill>
              <a:latin typeface="Arial" panose="020B0604020202020204" pitchFamily="34" charset="0"/>
              <a:cs typeface="Arial" panose="020B0604020202020204" pitchFamily="34" charset="0"/>
            </a:endParaRPr>
          </a:p>
        </p:txBody>
      </p:sp>
      <p:cxnSp>
        <p:nvCxnSpPr>
          <p:cNvPr id="42" name="Straight Arrow Connector 41"/>
          <p:cNvCxnSpPr/>
          <p:nvPr/>
        </p:nvCxnSpPr>
        <p:spPr>
          <a:xfrm flipH="1">
            <a:off x="2590800" y="5334000"/>
            <a:ext cx="3048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5029200" y="5715000"/>
            <a:ext cx="2362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solidFill>
                  <a:srgbClr val="FF0000"/>
                </a:solidFill>
                <a:latin typeface="Arial" panose="020B0604020202020204" pitchFamily="34" charset="0"/>
                <a:cs typeface="Arial" panose="020B0604020202020204" pitchFamily="34" charset="0"/>
              </a:rPr>
              <a:t>e</a:t>
            </a:r>
            <a:r>
              <a:rPr lang="en-US" smtClean="0">
                <a:solidFill>
                  <a:srgbClr val="FF0000"/>
                </a:solidFill>
                <a:latin typeface="Arial" panose="020B0604020202020204" pitchFamily="34" charset="0"/>
                <a:cs typeface="Arial" panose="020B0604020202020204" pitchFamily="34" charset="0"/>
              </a:rPr>
              <a:t>quivalent bit shift</a:t>
            </a:r>
            <a:endParaRPr lang="en-US">
              <a:solidFill>
                <a:srgbClr val="FF0000"/>
              </a:solidFill>
              <a:latin typeface="Arial" panose="020B0604020202020204" pitchFamily="34" charset="0"/>
              <a:cs typeface="Arial" panose="020B0604020202020204" pitchFamily="34" charset="0"/>
            </a:endParaRPr>
          </a:p>
        </p:txBody>
      </p:sp>
      <p:cxnSp>
        <p:nvCxnSpPr>
          <p:cNvPr id="44" name="Straight Arrow Connector 43"/>
          <p:cNvCxnSpPr/>
          <p:nvPr/>
        </p:nvCxnSpPr>
        <p:spPr>
          <a:xfrm flipH="1">
            <a:off x="4724400" y="5867400"/>
            <a:ext cx="3048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358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wner\Desktop\Clipboard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36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698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Owner\Desktop\p4ba.bmp"/>
          <p:cNvPicPr>
            <a:picLocks noChangeAspect="1" noChangeArrowheads="1"/>
          </p:cNvPicPr>
          <p:nvPr/>
        </p:nvPicPr>
        <p:blipFill rotWithShape="1">
          <a:blip r:embed="rId2">
            <a:extLst>
              <a:ext uri="{28A0092B-C50C-407E-A947-70E740481C1C}">
                <a14:useLocalDpi xmlns:a14="http://schemas.microsoft.com/office/drawing/2010/main" val="0"/>
              </a:ext>
            </a:extLst>
          </a:blip>
          <a:srcRect l="370"/>
          <a:stretch/>
        </p:blipFill>
        <p:spPr bwMode="auto">
          <a:xfrm>
            <a:off x="90386" y="76200"/>
            <a:ext cx="7224814" cy="493776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209800" y="1143000"/>
            <a:ext cx="6553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a:solidFill>
                  <a:srgbClr val="FF0000"/>
                </a:solidFill>
                <a:latin typeface="Arial" panose="020B0604020202020204" pitchFamily="34" charset="0"/>
                <a:cs typeface="Arial" panose="020B0604020202020204" pitchFamily="34" charset="0"/>
              </a:rPr>
              <a:t>a</a:t>
            </a:r>
            <a:r>
              <a:rPr lang="en-US" sz="1400" smtClean="0">
                <a:solidFill>
                  <a:srgbClr val="FF0000"/>
                </a:solidFill>
                <a:latin typeface="Arial" panose="020B0604020202020204" pitchFamily="34" charset="0"/>
                <a:cs typeface="Arial" panose="020B0604020202020204" pitchFamily="34" charset="0"/>
              </a:rPr>
              <a:t>ny variable written to in an always stmt must be declared as a </a:t>
            </a:r>
            <a:r>
              <a:rPr lang="en-US" sz="1400" b="1" smtClean="0">
                <a:solidFill>
                  <a:srgbClr val="FF0000"/>
                </a:solidFill>
                <a:latin typeface="Arial" panose="020B0604020202020204" pitchFamily="34" charset="0"/>
                <a:cs typeface="Arial" panose="020B0604020202020204" pitchFamily="34" charset="0"/>
              </a:rPr>
              <a:t>reg</a:t>
            </a:r>
            <a:r>
              <a:rPr lang="en-US" sz="1400" smtClean="0">
                <a:solidFill>
                  <a:srgbClr val="FF0000"/>
                </a:solidFill>
                <a:latin typeface="Arial" panose="020B0604020202020204" pitchFamily="34" charset="0"/>
                <a:cs typeface="Arial" panose="020B0604020202020204" pitchFamily="34" charset="0"/>
              </a:rPr>
              <a:t>, incl. outputs</a:t>
            </a:r>
            <a:endParaRPr lang="en-US" sz="1400">
              <a:solidFill>
                <a:srgbClr val="FF0000"/>
              </a:solidFill>
              <a:latin typeface="Arial" panose="020B0604020202020204" pitchFamily="34" charset="0"/>
              <a:cs typeface="Arial" panose="020B0604020202020204" pitchFamily="34" charset="0"/>
            </a:endParaRPr>
          </a:p>
        </p:txBody>
      </p:sp>
      <p:cxnSp>
        <p:nvCxnSpPr>
          <p:cNvPr id="8" name="Straight Arrow Connector 7"/>
          <p:cNvCxnSpPr/>
          <p:nvPr/>
        </p:nvCxnSpPr>
        <p:spPr>
          <a:xfrm flipH="1">
            <a:off x="1676400" y="1295400"/>
            <a:ext cx="5334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800601" y="2514600"/>
            <a:ext cx="43434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a:solidFill>
                  <a:srgbClr val="FF0000"/>
                </a:solidFill>
                <a:latin typeface="Arial" panose="020B0604020202020204" pitchFamily="34" charset="0"/>
                <a:cs typeface="Arial" panose="020B0604020202020204" pitchFamily="34" charset="0"/>
              </a:rPr>
              <a:t>e</a:t>
            </a:r>
            <a:r>
              <a:rPr lang="en-US" sz="1400" smtClean="0">
                <a:solidFill>
                  <a:srgbClr val="FF0000"/>
                </a:solidFill>
                <a:latin typeface="Arial" panose="020B0604020202020204" pitchFamily="34" charset="0"/>
                <a:cs typeface="Arial" panose="020B0604020202020204" pitchFamily="34" charset="0"/>
              </a:rPr>
              <a:t>ntire “always” block is called an “always statement”. “signals” going into the always statement should be specified on the “sensitivity list”.</a:t>
            </a:r>
            <a:endParaRPr lang="en-US" sz="1400">
              <a:solidFill>
                <a:srgbClr val="FF0000"/>
              </a:solidFill>
              <a:latin typeface="Arial" panose="020B0604020202020204" pitchFamily="34" charset="0"/>
              <a:cs typeface="Arial" panose="020B0604020202020204" pitchFamily="34" charset="0"/>
            </a:endParaRPr>
          </a:p>
        </p:txBody>
      </p:sp>
      <p:sp>
        <p:nvSpPr>
          <p:cNvPr id="14" name="Right Brace 13"/>
          <p:cNvSpPr/>
          <p:nvPr/>
        </p:nvSpPr>
        <p:spPr>
          <a:xfrm>
            <a:off x="3886200" y="3276600"/>
            <a:ext cx="152400" cy="1143000"/>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4114800" y="3581400"/>
            <a:ext cx="3810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b="1">
                <a:solidFill>
                  <a:srgbClr val="FF0000"/>
                </a:solidFill>
                <a:latin typeface="Arial" panose="020B0604020202020204" pitchFamily="34" charset="0"/>
                <a:cs typeface="Arial" panose="020B0604020202020204" pitchFamily="34" charset="0"/>
              </a:rPr>
              <a:t>f</a:t>
            </a:r>
            <a:r>
              <a:rPr lang="en-US" sz="1400" b="1" smtClean="0">
                <a:solidFill>
                  <a:srgbClr val="FF0000"/>
                </a:solidFill>
                <a:latin typeface="Arial" panose="020B0604020202020204" pitchFamily="34" charset="0"/>
                <a:cs typeface="Arial" panose="020B0604020202020204" pitchFamily="34" charset="0"/>
              </a:rPr>
              <a:t>or</a:t>
            </a:r>
            <a:r>
              <a:rPr lang="en-US" sz="1400" smtClean="0">
                <a:solidFill>
                  <a:srgbClr val="FF0000"/>
                </a:solidFill>
                <a:latin typeface="Arial" panose="020B0604020202020204" pitchFamily="34" charset="0"/>
                <a:cs typeface="Arial" panose="020B0604020202020204" pitchFamily="34" charset="0"/>
              </a:rPr>
              <a:t> loops must have a specified range. simply interpreted as “replication”.</a:t>
            </a:r>
            <a:endParaRPr lang="en-US" sz="1400">
              <a:solidFill>
                <a:srgbClr val="FF0000"/>
              </a:solidFill>
              <a:latin typeface="Arial" panose="020B0604020202020204" pitchFamily="34" charset="0"/>
              <a:cs typeface="Arial" panose="020B0604020202020204" pitchFamily="34" charset="0"/>
            </a:endParaRPr>
          </a:p>
        </p:txBody>
      </p:sp>
      <p:cxnSp>
        <p:nvCxnSpPr>
          <p:cNvPr id="17" name="Straight Arrow Connector 16"/>
          <p:cNvCxnSpPr/>
          <p:nvPr/>
        </p:nvCxnSpPr>
        <p:spPr>
          <a:xfrm flipV="1">
            <a:off x="1524000" y="4648200"/>
            <a:ext cx="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0" y="5029200"/>
            <a:ext cx="82296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362200" y="4876800"/>
            <a:ext cx="4267200" cy="1371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smtClean="0">
                <a:solidFill>
                  <a:srgbClr val="FF0000"/>
                </a:solidFill>
                <a:latin typeface="Arial" panose="020B0604020202020204" pitchFamily="34" charset="0"/>
                <a:cs typeface="Arial" panose="020B0604020202020204" pitchFamily="34" charset="0"/>
              </a:rPr>
              <a:t>Verilog calls the use of “=“ inside an always statement as a “</a:t>
            </a:r>
            <a:r>
              <a:rPr lang="en-US" sz="1400" b="1" smtClean="0">
                <a:solidFill>
                  <a:srgbClr val="FF0000"/>
                </a:solidFill>
                <a:latin typeface="Arial" panose="020B0604020202020204" pitchFamily="34" charset="0"/>
                <a:cs typeface="Arial" panose="020B0604020202020204" pitchFamily="34" charset="0"/>
              </a:rPr>
              <a:t>blocking</a:t>
            </a:r>
            <a:r>
              <a:rPr lang="en-US" sz="1400" smtClean="0">
                <a:solidFill>
                  <a:srgbClr val="FF0000"/>
                </a:solidFill>
                <a:latin typeface="Arial" panose="020B0604020202020204" pitchFamily="34" charset="0"/>
                <a:cs typeface="Arial" panose="020B0604020202020204" pitchFamily="34" charset="0"/>
              </a:rPr>
              <a:t>” assignment. all it means is that the Verilog will “parse” the lines of code inside the always block in “sequential” order in the generation of logic. (will make more sense later when we discuss “non-blocking” assignments.)</a:t>
            </a:r>
            <a:endParaRPr lang="en-US" sz="14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183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Owner\Desktop\p4ba_al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7175184" cy="4937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951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Owner\Desktop\p4ba_ne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144000" cy="3781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373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251</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60</cp:revision>
  <dcterms:created xsi:type="dcterms:W3CDTF">2014-04-08T15:37:06Z</dcterms:created>
  <dcterms:modified xsi:type="dcterms:W3CDTF">2015-01-08T02:43:20Z</dcterms:modified>
</cp:coreProperties>
</file>